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77" r:id="rId5"/>
    <p:sldId id="278" r:id="rId6"/>
    <p:sldId id="260" r:id="rId7"/>
    <p:sldId id="259" r:id="rId8"/>
    <p:sldId id="289" r:id="rId9"/>
    <p:sldId id="265" r:id="rId10"/>
    <p:sldId id="290" r:id="rId11"/>
    <p:sldId id="288" r:id="rId12"/>
    <p:sldId id="282" r:id="rId13"/>
    <p:sldId id="283" r:id="rId14"/>
    <p:sldId id="284" r:id="rId15"/>
    <p:sldId id="285" r:id="rId16"/>
    <p:sldId id="286" r:id="rId17"/>
    <p:sldId id="287" r:id="rId18"/>
    <p:sldId id="279" r:id="rId19"/>
    <p:sldId id="263" r:id="rId20"/>
    <p:sldId id="262" r:id="rId21"/>
  </p:sldIdLst>
  <p:sldSz cx="18288000" cy="10287000"/>
  <p:notesSz cx="6858000" cy="9144000"/>
  <p:embeddedFontLst>
    <p:embeddedFont>
      <p:font typeface="Calibri" panose="020F0502020204030204" pitchFamily="34" charset="0"/>
      <p:regular r:id="rId22"/>
      <p:bold r:id="rId23"/>
      <p:italic r:id="rId24"/>
      <p:boldItalic r:id="rId25"/>
    </p:embeddedFont>
    <p:embeddedFont>
      <p:font typeface="IBM Plex Sans" panose="020B0503050203000203" pitchFamily="34" charset="0"/>
      <p:regular r:id="rId26"/>
      <p:bold r:id="rId27"/>
      <p:italic r:id="rId28"/>
      <p:boldItalic r:id="rId29"/>
    </p:embeddedFont>
    <p:embeddedFont>
      <p:font typeface="IBM Plex Sans Bold" panose="020B0803050203000203" charset="0"/>
      <p:regular r:id="rId30"/>
    </p:embeddedFont>
    <p:embeddedFont>
      <p:font typeface="IBM Plex Sans Light" panose="020B0403050203000203" pitchFamily="34" charset="0"/>
      <p:regular r:id="rId31"/>
      <p:italic r:id="rId32"/>
    </p:embeddedFont>
    <p:embeddedFont>
      <p:font typeface="IBM Plex Sans SemiBold" panose="020B0703050203000203" pitchFamily="34" charset="0"/>
      <p:bold r:id="rId33"/>
      <p:boldItalic r:id="rId34"/>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5688" userDrawn="1">
          <p15:clr>
            <a:srgbClr val="A4A3A4"/>
          </p15:clr>
        </p15:guide>
        <p15:guide id="2" pos="6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1" d="100"/>
          <a:sy n="51" d="100"/>
        </p:scale>
        <p:origin x="29" y="29"/>
      </p:cViewPr>
      <p:guideLst>
        <p:guide orient="horz" pos="5688"/>
        <p:guide pos="672"/>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font" Target="fonts/font1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font" Target="fonts/font12.fntdata"/><Relationship Id="rId38"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font" Target="fonts/font11.fntdata"/><Relationship Id="rId37"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36"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font" Target="fonts/font9.fntdata"/><Relationship Id="rId35"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svg>
</file>

<file path=ppt/media/image13.png>
</file>

<file path=ppt/media/image14.png>
</file>

<file path=ppt/media/image15.png>
</file>

<file path=ppt/media/image16.png>
</file>

<file path=ppt/media/image17.png>
</file>

<file path=ppt/media/image18.png>
</file>

<file path=ppt/media/image19.png>
</file>

<file path=ppt/media/image2.svg>
</file>

<file path=ppt/media/image20.png>
</file>

<file path=ppt/media/image21.png>
</file>

<file path=ppt/media/image22.svg>
</file>

<file path=ppt/media/image3.pn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13-Feb-23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13-Feb-23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13-Feb-23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13-Feb-23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13-Feb-23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13-Feb-23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13-Feb-23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13-Feb-23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13-Feb-23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13-Feb-23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13-Feb-23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13-Feb-23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4.png"/><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5.png"/><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6.png"/><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7.png"/><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8.png"/><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6" Type="http://schemas.openxmlformats.org/officeDocument/2006/relationships/image" Target="../media/image20.png"/><Relationship Id="rId5" Type="http://schemas.openxmlformats.org/officeDocument/2006/relationships/image" Target="../media/image19.png"/><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7.svg"/></Relationships>
</file>

<file path=ppt/slides/_rels/slide5.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hyperlink" Target="https://www.figma.com/proto/oT8TXTfzPdFdBE8edMTdmj/Graduation-project?page-id=0%3A1&amp;node-id=3%3A2&amp;viewport=-2274%2C1375%2C0.5&amp;scaling=scale-down&amp;starting-point-node-id=3%3A2"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image" Target="../media/image12.svg"/><Relationship Id="rId2" Type="http://schemas.openxmlformats.org/officeDocument/2006/relationships/image" Target="../media/image11.png"/><Relationship Id="rId1" Type="http://schemas.openxmlformats.org/officeDocument/2006/relationships/slideLayout" Target="../slideLayouts/slideLayout7.xml"/><Relationship Id="rId5" Type="http://schemas.openxmlformats.org/officeDocument/2006/relationships/image" Target="../media/image13.png"/><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8"/>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151761">
            <a:off x="10912533" y="-4157532"/>
            <a:ext cx="10454404" cy="7622211"/>
          </a:xfrm>
          <a:prstGeom prst="rect">
            <a:avLst/>
          </a:prstGeom>
        </p:spPr>
      </p:pic>
      <p:pic>
        <p:nvPicPr>
          <p:cNvPr id="9" name="Picture 9"/>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2700000">
            <a:off x="-4939101" y="6712177"/>
            <a:ext cx="11422613" cy="8328123"/>
          </a:xfrm>
          <a:prstGeom prst="rect">
            <a:avLst/>
          </a:prstGeom>
        </p:spPr>
      </p:pic>
      <p:grpSp>
        <p:nvGrpSpPr>
          <p:cNvPr id="10" name="Group 10"/>
          <p:cNvGrpSpPr/>
          <p:nvPr/>
        </p:nvGrpSpPr>
        <p:grpSpPr>
          <a:xfrm>
            <a:off x="1858478" y="3872505"/>
            <a:ext cx="14571044" cy="2965111"/>
            <a:chOff x="-3533541" y="238125"/>
            <a:chExt cx="19428059" cy="3953482"/>
          </a:xfrm>
        </p:grpSpPr>
        <p:sp>
          <p:nvSpPr>
            <p:cNvPr id="11" name="TextBox 11"/>
            <p:cNvSpPr txBox="1"/>
            <p:nvPr/>
          </p:nvSpPr>
          <p:spPr>
            <a:xfrm>
              <a:off x="-3533541" y="2440785"/>
              <a:ext cx="19428059" cy="1750822"/>
            </a:xfrm>
            <a:prstGeom prst="rect">
              <a:avLst/>
            </a:prstGeom>
          </p:spPr>
          <p:txBody>
            <a:bodyPr wrap="square" lIns="0" tIns="0" rIns="0" bIns="0" rtlCol="0" anchor="t">
              <a:spAutoFit/>
            </a:bodyPr>
            <a:lstStyle/>
            <a:p>
              <a:pPr algn="ctr">
                <a:lnSpc>
                  <a:spcPts val="5320"/>
                </a:lnSpc>
              </a:pPr>
              <a:r>
                <a:rPr lang="en-US" sz="3800" dirty="0">
                  <a:solidFill>
                    <a:srgbClr val="000000"/>
                  </a:solidFill>
                  <a:latin typeface="IBM Plex Sans"/>
                </a:rPr>
                <a:t>Analysis of cell composition from tissue expression profiles and identification of infection with lynch syndrome</a:t>
              </a:r>
            </a:p>
          </p:txBody>
        </p:sp>
        <p:sp>
          <p:nvSpPr>
            <p:cNvPr id="12" name="TextBox 12"/>
            <p:cNvSpPr txBox="1"/>
            <p:nvPr/>
          </p:nvSpPr>
          <p:spPr>
            <a:xfrm>
              <a:off x="-1766769" y="238125"/>
              <a:ext cx="15894516" cy="2232578"/>
            </a:xfrm>
            <a:prstGeom prst="rect">
              <a:avLst/>
            </a:prstGeom>
          </p:spPr>
          <p:txBody>
            <a:bodyPr lIns="0" tIns="0" rIns="0" bIns="0" rtlCol="0" anchor="t">
              <a:spAutoFit/>
            </a:bodyPr>
            <a:lstStyle/>
            <a:p>
              <a:pPr algn="ctr">
                <a:lnSpc>
                  <a:spcPts val="13027"/>
                </a:lnSpc>
              </a:pPr>
              <a:r>
                <a:rPr lang="en-US" sz="13027" dirty="0" err="1">
                  <a:solidFill>
                    <a:srgbClr val="000000"/>
                  </a:solidFill>
                  <a:latin typeface="IBM Plex Sans"/>
                </a:rPr>
                <a:t>Recona</a:t>
              </a:r>
              <a:endParaRPr lang="en-US" sz="13027" dirty="0">
                <a:solidFill>
                  <a:srgbClr val="000000"/>
                </a:solidFill>
                <a:latin typeface="IBM Plex Sans Bold"/>
              </a:endParaRPr>
            </a:p>
          </p:txBody>
        </p:sp>
      </p:grpSp>
      <p:pic>
        <p:nvPicPr>
          <p:cNvPr id="14" name="Picture 13" descr="Logo&#10;&#10;Description automatically generated">
            <a:extLst>
              <a:ext uri="{FF2B5EF4-FFF2-40B4-BE49-F238E27FC236}">
                <a16:creationId xmlns:a16="http://schemas.microsoft.com/office/drawing/2014/main" id="{F7C70428-4ED4-45E4-4DF6-DF1B7C7D327A}"/>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5" name="TextBox 14">
            <a:extLst>
              <a:ext uri="{FF2B5EF4-FFF2-40B4-BE49-F238E27FC236}">
                <a16:creationId xmlns:a16="http://schemas.microsoft.com/office/drawing/2014/main" id="{4C69B43E-C9C7-1C1B-9E3F-3065185EFD55}"/>
              </a:ext>
            </a:extLst>
          </p:cNvPr>
          <p:cNvSpPr txBox="1"/>
          <p:nvPr/>
        </p:nvSpPr>
        <p:spPr>
          <a:xfrm>
            <a:off x="6269655" y="8039100"/>
            <a:ext cx="5748690" cy="693267"/>
          </a:xfrm>
          <a:prstGeom prst="rect">
            <a:avLst/>
          </a:prstGeom>
          <a:noFill/>
        </p:spPr>
        <p:txBody>
          <a:bodyPr wrap="none" rtlCol="0">
            <a:spAutoFit/>
          </a:bodyPr>
          <a:lstStyle/>
          <a:p>
            <a:pPr algn="ctr">
              <a:lnSpc>
                <a:spcPts val="5320"/>
              </a:lnSpc>
            </a:pPr>
            <a:r>
              <a:rPr lang="en-US" sz="2800" dirty="0">
                <a:solidFill>
                  <a:srgbClr val="000000"/>
                </a:solidFill>
                <a:latin typeface="IBM Plex Sans SemiBold" panose="020B0703050203000203" pitchFamily="34" charset="0"/>
              </a:rPr>
              <a:t>Supervised by: </a:t>
            </a:r>
            <a:r>
              <a:rPr lang="en-US" sz="2800" dirty="0">
                <a:solidFill>
                  <a:srgbClr val="000000"/>
                </a:solidFill>
                <a:latin typeface="IBM Plex Sans"/>
              </a:rPr>
              <a:t>Dr. Mostafa Kamel</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4">
            <a:extLst>
              <a:ext uri="{FF2B5EF4-FFF2-40B4-BE49-F238E27FC236}">
                <a16:creationId xmlns:a16="http://schemas.microsoft.com/office/drawing/2014/main" id="{4FD6935B-A379-27D6-D611-390B7D7811BB}"/>
              </a:ext>
            </a:extLst>
          </p:cNvPr>
          <p:cNvSpPr txBox="1"/>
          <p:nvPr/>
        </p:nvSpPr>
        <p:spPr>
          <a:xfrm>
            <a:off x="1104900" y="6515100"/>
            <a:ext cx="103251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4800" u="none" dirty="0">
                <a:solidFill>
                  <a:srgbClr val="000000"/>
                </a:solidFill>
                <a:latin typeface="IBM Plex Sans"/>
              </a:rPr>
              <a:t>(</a:t>
            </a:r>
            <a:r>
              <a:rPr lang="en-US" sz="4800" u="none" dirty="0" err="1">
                <a:solidFill>
                  <a:srgbClr val="000000"/>
                </a:solidFill>
                <a:latin typeface="IBM Plex Sans"/>
              </a:rPr>
              <a:t>DataBase</a:t>
            </a:r>
            <a:r>
              <a:rPr lang="en-US" sz="4800" u="none" dirty="0">
                <a:solidFill>
                  <a:srgbClr val="000000"/>
                </a:solidFill>
                <a:latin typeface="IBM Plex Sans"/>
              </a:rPr>
              <a:t>)</a:t>
            </a:r>
            <a:endParaRPr lang="en-US" sz="4800" u="none" dirty="0">
              <a:solidFill>
                <a:srgbClr val="000000"/>
              </a:solidFill>
              <a:latin typeface="IBM Plex Sans Bold"/>
            </a:endParaRPr>
          </a:p>
        </p:txBody>
      </p:sp>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9843831" flipH="1">
            <a:off x="8346298" y="6650011"/>
            <a:ext cx="16260828" cy="10022583"/>
          </a:xfrm>
          <a:prstGeom prst="rect">
            <a:avLst/>
          </a:prstGeom>
        </p:spPr>
      </p:pic>
      <p:pic>
        <p:nvPicPr>
          <p:cNvPr id="11" name="Picture 10" descr="Logo&#10;&#10;Description automatically generated">
            <a:extLst>
              <a:ext uri="{FF2B5EF4-FFF2-40B4-BE49-F238E27FC236}">
                <a16:creationId xmlns:a16="http://schemas.microsoft.com/office/drawing/2014/main" id="{FA9FB2E5-12F9-0197-7046-025F32221433}"/>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9" name="TextBox 8">
            <a:extLst>
              <a:ext uri="{FF2B5EF4-FFF2-40B4-BE49-F238E27FC236}">
                <a16:creationId xmlns:a16="http://schemas.microsoft.com/office/drawing/2014/main" id="{2808153B-5300-F8A9-DD3E-860D205DF4DF}"/>
              </a:ext>
            </a:extLst>
          </p:cNvPr>
          <p:cNvSpPr txBox="1"/>
          <p:nvPr/>
        </p:nvSpPr>
        <p:spPr>
          <a:xfrm>
            <a:off x="8094712" y="3099017"/>
            <a:ext cx="8382000" cy="1815882"/>
          </a:xfrm>
          <a:prstGeom prst="rect">
            <a:avLst/>
          </a:prstGeom>
          <a:noFill/>
        </p:spPr>
        <p:txBody>
          <a:bodyPr wrap="square" rtlCol="0">
            <a:spAutoFit/>
          </a:bodyPr>
          <a:lstStyle/>
          <a:p>
            <a:r>
              <a:rPr lang="en-US" sz="2800" dirty="0">
                <a:solidFill>
                  <a:srgbClr val="000000"/>
                </a:solidFill>
                <a:latin typeface="IBM Plex Sans" panose="020B0503050203000203" pitchFamily="34" charset="0"/>
              </a:rPr>
              <a:t>For the data stored in the database:</a:t>
            </a:r>
          </a:p>
          <a:p>
            <a:r>
              <a:rPr lang="en-US" sz="2800" dirty="0">
                <a:solidFill>
                  <a:srgbClr val="000000"/>
                </a:solidFill>
                <a:latin typeface="IBM Plex Sans" panose="020B0503050203000203" pitchFamily="34" charset="0"/>
              </a:rPr>
              <a:t>storing user information =&gt; Login &amp; sin up</a:t>
            </a:r>
          </a:p>
          <a:p>
            <a:r>
              <a:rPr lang="en-US" sz="2800" dirty="0">
                <a:solidFill>
                  <a:srgbClr val="000000"/>
                </a:solidFill>
                <a:latin typeface="IBM Plex Sans" panose="020B0503050203000203" pitchFamily="34" charset="0"/>
              </a:rPr>
              <a:t>a table for storing DNA sequences </a:t>
            </a:r>
          </a:p>
          <a:p>
            <a:r>
              <a:rPr lang="en-US" sz="2800" dirty="0">
                <a:solidFill>
                  <a:srgbClr val="000000"/>
                </a:solidFill>
                <a:latin typeface="IBM Plex Sans" panose="020B0503050203000203" pitchFamily="34" charset="0"/>
              </a:rPr>
              <a:t>a Tissue types and cancer</a:t>
            </a:r>
          </a:p>
        </p:txBody>
      </p:sp>
    </p:spTree>
    <p:extLst>
      <p:ext uri="{BB962C8B-B14F-4D97-AF65-F5344CB8AC3E}">
        <p14:creationId xmlns:p14="http://schemas.microsoft.com/office/powerpoint/2010/main" val="354680108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sp>
        <p:nvSpPr>
          <p:cNvPr id="4" name="TextBox 4"/>
          <p:cNvSpPr txBox="1"/>
          <p:nvPr/>
        </p:nvSpPr>
        <p:spPr>
          <a:xfrm>
            <a:off x="11049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pic>
        <p:nvPicPr>
          <p:cNvPr id="12" name="Picture 11" descr="Text&#10;&#10;Description automatically generated">
            <a:extLst>
              <a:ext uri="{FF2B5EF4-FFF2-40B4-BE49-F238E27FC236}">
                <a16:creationId xmlns:a16="http://schemas.microsoft.com/office/drawing/2014/main" id="{4738165F-224D-F8B6-8211-AC18B87538FC}"/>
              </a:ext>
            </a:extLst>
          </p:cNvPr>
          <p:cNvPicPr>
            <a:picLocks noChangeAspect="1"/>
          </p:cNvPicPr>
          <p:nvPr/>
        </p:nvPicPr>
        <p:blipFill rotWithShape="1">
          <a:blip r:embed="rId5"/>
          <a:srcRect r="20741"/>
          <a:stretch/>
        </p:blipFill>
        <p:spPr>
          <a:xfrm>
            <a:off x="8305800" y="2476500"/>
            <a:ext cx="8153400" cy="3699363"/>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730445" y="6358235"/>
            <a:ext cx="3304110"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Upload DNA Sequence</a:t>
            </a:r>
          </a:p>
        </p:txBody>
      </p:sp>
    </p:spTree>
    <p:extLst>
      <p:ext uri="{BB962C8B-B14F-4D97-AF65-F5344CB8AC3E}">
        <p14:creationId xmlns:p14="http://schemas.microsoft.com/office/powerpoint/2010/main" val="92143163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sp>
        <p:nvSpPr>
          <p:cNvPr id="4" name="TextBox 4"/>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657508" y="7269195"/>
            <a:ext cx="3449983"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Validate DNA Sequence</a:t>
            </a:r>
          </a:p>
        </p:txBody>
      </p:sp>
      <p:pic>
        <p:nvPicPr>
          <p:cNvPr id="3" name="Picture 2" descr="Text&#10;&#10;Description automatically generated">
            <a:extLst>
              <a:ext uri="{FF2B5EF4-FFF2-40B4-BE49-F238E27FC236}">
                <a16:creationId xmlns:a16="http://schemas.microsoft.com/office/drawing/2014/main" id="{2F0D0F9F-AC44-1CB0-4A9B-39A17A0302CD}"/>
              </a:ext>
            </a:extLst>
          </p:cNvPr>
          <p:cNvPicPr>
            <a:picLocks noChangeAspect="1"/>
          </p:cNvPicPr>
          <p:nvPr/>
        </p:nvPicPr>
        <p:blipFill rotWithShape="1">
          <a:blip r:embed="rId5"/>
          <a:srcRect r="21687"/>
          <a:stretch/>
        </p:blipFill>
        <p:spPr>
          <a:xfrm>
            <a:off x="8305800" y="1815389"/>
            <a:ext cx="8153400" cy="5284621"/>
          </a:xfrm>
          <a:prstGeom prst="rect">
            <a:avLst/>
          </a:prstGeom>
        </p:spPr>
      </p:pic>
    </p:spTree>
    <p:extLst>
      <p:ext uri="{BB962C8B-B14F-4D97-AF65-F5344CB8AC3E}">
        <p14:creationId xmlns:p14="http://schemas.microsoft.com/office/powerpoint/2010/main" val="30231379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657507" y="6290666"/>
            <a:ext cx="3449983"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Analyze DNA Sequence</a:t>
            </a:r>
          </a:p>
        </p:txBody>
      </p:sp>
      <p:pic>
        <p:nvPicPr>
          <p:cNvPr id="5" name="Picture 4" descr="Text&#10;&#10;Description automatically generated">
            <a:extLst>
              <a:ext uri="{FF2B5EF4-FFF2-40B4-BE49-F238E27FC236}">
                <a16:creationId xmlns:a16="http://schemas.microsoft.com/office/drawing/2014/main" id="{C877099F-79A2-509C-32EC-0A0860AE8473}"/>
              </a:ext>
            </a:extLst>
          </p:cNvPr>
          <p:cNvPicPr>
            <a:picLocks noChangeAspect="1"/>
          </p:cNvPicPr>
          <p:nvPr/>
        </p:nvPicPr>
        <p:blipFill rotWithShape="1">
          <a:blip r:embed="rId5"/>
          <a:srcRect r="24592"/>
          <a:stretch/>
        </p:blipFill>
        <p:spPr>
          <a:xfrm>
            <a:off x="8305799" y="2611927"/>
            <a:ext cx="8153401" cy="3480511"/>
          </a:xfrm>
          <a:prstGeom prst="rect">
            <a:avLst/>
          </a:prstGeom>
        </p:spPr>
      </p:pic>
      <p:sp>
        <p:nvSpPr>
          <p:cNvPr id="6" name="TextBox 4">
            <a:extLst>
              <a:ext uri="{FF2B5EF4-FFF2-40B4-BE49-F238E27FC236}">
                <a16:creationId xmlns:a16="http://schemas.microsoft.com/office/drawing/2014/main" id="{5DADBC41-73B2-548D-53C4-19EF8F18C8A5}"/>
              </a:ext>
            </a:extLst>
          </p:cNvPr>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spTree>
    <p:extLst>
      <p:ext uri="{BB962C8B-B14F-4D97-AF65-F5344CB8AC3E}">
        <p14:creationId xmlns:p14="http://schemas.microsoft.com/office/powerpoint/2010/main" val="35552230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657507" y="6210300"/>
            <a:ext cx="3449983"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Determine Body Tissue</a:t>
            </a:r>
          </a:p>
        </p:txBody>
      </p:sp>
      <p:pic>
        <p:nvPicPr>
          <p:cNvPr id="3" name="Picture 2" descr="Text&#10;&#10;Description automatically generated">
            <a:extLst>
              <a:ext uri="{FF2B5EF4-FFF2-40B4-BE49-F238E27FC236}">
                <a16:creationId xmlns:a16="http://schemas.microsoft.com/office/drawing/2014/main" id="{5D4F1070-2570-C8E0-6813-D89AB14E0F0A}"/>
              </a:ext>
            </a:extLst>
          </p:cNvPr>
          <p:cNvPicPr>
            <a:picLocks noChangeAspect="1"/>
          </p:cNvPicPr>
          <p:nvPr/>
        </p:nvPicPr>
        <p:blipFill rotWithShape="1">
          <a:blip r:embed="rId5"/>
          <a:srcRect r="22000"/>
          <a:stretch/>
        </p:blipFill>
        <p:spPr>
          <a:xfrm>
            <a:off x="8301035" y="3158904"/>
            <a:ext cx="8153401" cy="2912573"/>
          </a:xfrm>
          <a:prstGeom prst="rect">
            <a:avLst/>
          </a:prstGeom>
        </p:spPr>
      </p:pic>
      <p:sp>
        <p:nvSpPr>
          <p:cNvPr id="6" name="TextBox 4">
            <a:extLst>
              <a:ext uri="{FF2B5EF4-FFF2-40B4-BE49-F238E27FC236}">
                <a16:creationId xmlns:a16="http://schemas.microsoft.com/office/drawing/2014/main" id="{B7AE3040-1523-48A5-D421-7DAA956158A7}"/>
              </a:ext>
            </a:extLst>
          </p:cNvPr>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spTree>
    <p:extLst>
      <p:ext uri="{BB962C8B-B14F-4D97-AF65-F5344CB8AC3E}">
        <p14:creationId xmlns:p14="http://schemas.microsoft.com/office/powerpoint/2010/main" val="12723808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453123" y="6205835"/>
            <a:ext cx="3858749"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Check for Lynch Syndrome</a:t>
            </a:r>
          </a:p>
        </p:txBody>
      </p:sp>
      <p:pic>
        <p:nvPicPr>
          <p:cNvPr id="5" name="Picture 4" descr="Text&#10;&#10;Description automatically generated">
            <a:extLst>
              <a:ext uri="{FF2B5EF4-FFF2-40B4-BE49-F238E27FC236}">
                <a16:creationId xmlns:a16="http://schemas.microsoft.com/office/drawing/2014/main" id="{8DF7EE5F-E0DD-0229-BCF6-EB5B646B6984}"/>
              </a:ext>
            </a:extLst>
          </p:cNvPr>
          <p:cNvPicPr>
            <a:picLocks noChangeAspect="1"/>
          </p:cNvPicPr>
          <p:nvPr/>
        </p:nvPicPr>
        <p:blipFill rotWithShape="1">
          <a:blip r:embed="rId5"/>
          <a:srcRect r="32946"/>
          <a:stretch/>
        </p:blipFill>
        <p:spPr>
          <a:xfrm>
            <a:off x="8305797" y="3158904"/>
            <a:ext cx="8153402" cy="2912572"/>
          </a:xfrm>
          <a:prstGeom prst="rect">
            <a:avLst/>
          </a:prstGeom>
        </p:spPr>
      </p:pic>
      <p:sp>
        <p:nvSpPr>
          <p:cNvPr id="6" name="TextBox 4">
            <a:extLst>
              <a:ext uri="{FF2B5EF4-FFF2-40B4-BE49-F238E27FC236}">
                <a16:creationId xmlns:a16="http://schemas.microsoft.com/office/drawing/2014/main" id="{0881E8CA-3AF5-E43D-557D-4021E8C022A4}"/>
              </a:ext>
            </a:extLst>
          </p:cNvPr>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spTree>
    <p:extLst>
      <p:ext uri="{BB962C8B-B14F-4D97-AF65-F5344CB8AC3E}">
        <p14:creationId xmlns:p14="http://schemas.microsoft.com/office/powerpoint/2010/main" val="3896936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0453122" y="6177900"/>
            <a:ext cx="3858749"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Determine Type of Cancer</a:t>
            </a:r>
          </a:p>
        </p:txBody>
      </p:sp>
      <p:pic>
        <p:nvPicPr>
          <p:cNvPr id="3" name="Picture 2" descr="Text&#10;&#10;Description automatically generated">
            <a:extLst>
              <a:ext uri="{FF2B5EF4-FFF2-40B4-BE49-F238E27FC236}">
                <a16:creationId xmlns:a16="http://schemas.microsoft.com/office/drawing/2014/main" id="{0543D0AE-8F57-A285-9266-16DF4A737D98}"/>
              </a:ext>
            </a:extLst>
          </p:cNvPr>
          <p:cNvPicPr>
            <a:picLocks noChangeAspect="1"/>
          </p:cNvPicPr>
          <p:nvPr/>
        </p:nvPicPr>
        <p:blipFill rotWithShape="1">
          <a:blip r:embed="rId5"/>
          <a:srcRect r="27703"/>
          <a:stretch/>
        </p:blipFill>
        <p:spPr>
          <a:xfrm>
            <a:off x="8305796" y="2184034"/>
            <a:ext cx="8153402" cy="3970054"/>
          </a:xfrm>
          <a:prstGeom prst="rect">
            <a:avLst/>
          </a:prstGeom>
        </p:spPr>
      </p:pic>
      <p:sp>
        <p:nvSpPr>
          <p:cNvPr id="6" name="TextBox 4">
            <a:extLst>
              <a:ext uri="{FF2B5EF4-FFF2-40B4-BE49-F238E27FC236}">
                <a16:creationId xmlns:a16="http://schemas.microsoft.com/office/drawing/2014/main" id="{724E79EA-AFBF-6794-1030-99616CF15C3E}"/>
              </a:ext>
            </a:extLst>
          </p:cNvPr>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spTree>
    <p:extLst>
      <p:ext uri="{BB962C8B-B14F-4D97-AF65-F5344CB8AC3E}">
        <p14:creationId xmlns:p14="http://schemas.microsoft.com/office/powerpoint/2010/main" val="1293681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TextBox 12">
            <a:extLst>
              <a:ext uri="{FF2B5EF4-FFF2-40B4-BE49-F238E27FC236}">
                <a16:creationId xmlns:a16="http://schemas.microsoft.com/office/drawing/2014/main" id="{74EC0ACD-6747-E9A5-B93C-892004369416}"/>
              </a:ext>
            </a:extLst>
          </p:cNvPr>
          <p:cNvSpPr txBox="1"/>
          <p:nvPr/>
        </p:nvSpPr>
        <p:spPr>
          <a:xfrm>
            <a:off x="11597863" y="6591300"/>
            <a:ext cx="2303836" cy="461665"/>
          </a:xfrm>
          <a:prstGeom prst="rect">
            <a:avLst/>
          </a:prstGeom>
          <a:noFill/>
        </p:spPr>
        <p:txBody>
          <a:bodyPr wrap="none" rtlCol="0">
            <a:spAutoFit/>
          </a:bodyPr>
          <a:lstStyle/>
          <a:p>
            <a:r>
              <a:rPr lang="en-US" sz="2400" dirty="0">
                <a:solidFill>
                  <a:srgbClr val="000000"/>
                </a:solidFill>
                <a:latin typeface="IBM Plex Sans" panose="020B0503050203000203" pitchFamily="34" charset="0"/>
              </a:rPr>
              <a:t>Display Results</a:t>
            </a:r>
          </a:p>
        </p:txBody>
      </p:sp>
      <p:pic>
        <p:nvPicPr>
          <p:cNvPr id="3" name="Picture 2" descr="Text&#10;&#10;Description automatically generated">
            <a:extLst>
              <a:ext uri="{FF2B5EF4-FFF2-40B4-BE49-F238E27FC236}">
                <a16:creationId xmlns:a16="http://schemas.microsoft.com/office/drawing/2014/main" id="{0543D0AE-8F57-A285-9266-16DF4A737D98}"/>
              </a:ext>
            </a:extLst>
          </p:cNvPr>
          <p:cNvPicPr>
            <a:picLocks noChangeAspect="1"/>
          </p:cNvPicPr>
          <p:nvPr/>
        </p:nvPicPr>
        <p:blipFill rotWithShape="1">
          <a:blip r:embed="rId5"/>
          <a:srcRect r="27703"/>
          <a:stretch/>
        </p:blipFill>
        <p:spPr>
          <a:xfrm>
            <a:off x="8305796" y="2184034"/>
            <a:ext cx="8153402" cy="3970054"/>
          </a:xfrm>
          <a:prstGeom prst="rect">
            <a:avLst/>
          </a:prstGeom>
        </p:spPr>
      </p:pic>
      <p:pic>
        <p:nvPicPr>
          <p:cNvPr id="5" name="Picture 4" descr="Text&#10;&#10;Description automatically generated">
            <a:extLst>
              <a:ext uri="{FF2B5EF4-FFF2-40B4-BE49-F238E27FC236}">
                <a16:creationId xmlns:a16="http://schemas.microsoft.com/office/drawing/2014/main" id="{BB638DED-1875-8C2C-5E94-CF637BE2A83C}"/>
              </a:ext>
            </a:extLst>
          </p:cNvPr>
          <p:cNvPicPr>
            <a:picLocks noChangeAspect="1"/>
          </p:cNvPicPr>
          <p:nvPr/>
        </p:nvPicPr>
        <p:blipFill rotWithShape="1">
          <a:blip r:embed="rId6"/>
          <a:srcRect r="9417"/>
          <a:stretch/>
        </p:blipFill>
        <p:spPr>
          <a:xfrm>
            <a:off x="7834879" y="2184034"/>
            <a:ext cx="9829805" cy="4254866"/>
          </a:xfrm>
          <a:prstGeom prst="rect">
            <a:avLst/>
          </a:prstGeom>
        </p:spPr>
      </p:pic>
      <p:sp>
        <p:nvSpPr>
          <p:cNvPr id="6" name="TextBox 4">
            <a:extLst>
              <a:ext uri="{FF2B5EF4-FFF2-40B4-BE49-F238E27FC236}">
                <a16:creationId xmlns:a16="http://schemas.microsoft.com/office/drawing/2014/main" id="{47B18B56-16AF-DE43-61E1-63E19233A0CF}"/>
              </a:ext>
            </a:extLst>
          </p:cNvPr>
          <p:cNvSpPr txBox="1"/>
          <p:nvPr/>
        </p:nvSpPr>
        <p:spPr>
          <a:xfrm>
            <a:off x="1066800" y="6515100"/>
            <a:ext cx="85725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6600" u="none" dirty="0">
                <a:solidFill>
                  <a:srgbClr val="000000"/>
                </a:solidFill>
                <a:latin typeface="IBM Plex Sans"/>
              </a:rPr>
              <a:t>(pseudo code)</a:t>
            </a:r>
            <a:endParaRPr lang="en-US" sz="6600" u="none" dirty="0">
              <a:solidFill>
                <a:srgbClr val="000000"/>
              </a:solidFill>
              <a:latin typeface="IBM Plex Sans Bold"/>
            </a:endParaRPr>
          </a:p>
        </p:txBody>
      </p:sp>
    </p:spTree>
    <p:extLst>
      <p:ext uri="{BB962C8B-B14F-4D97-AF65-F5344CB8AC3E}">
        <p14:creationId xmlns:p14="http://schemas.microsoft.com/office/powerpoint/2010/main" val="10528681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699680" y="-1470403"/>
            <a:ext cx="14026196" cy="11628992"/>
          </a:xfrm>
          <a:prstGeom prst="rect">
            <a:avLst/>
          </a:prstGeom>
        </p:spPr>
      </p:pic>
      <p:sp>
        <p:nvSpPr>
          <p:cNvPr id="4" name="TextBox 4"/>
          <p:cNvSpPr txBox="1"/>
          <p:nvPr/>
        </p:nvSpPr>
        <p:spPr>
          <a:xfrm>
            <a:off x="3447608" y="1019509"/>
            <a:ext cx="11392785" cy="1308050"/>
          </a:xfrm>
          <a:prstGeom prst="rect">
            <a:avLst/>
          </a:prstGeom>
        </p:spPr>
        <p:txBody>
          <a:bodyPr lIns="0" tIns="0" rIns="0" bIns="0" rtlCol="0" anchor="t">
            <a:spAutoFit/>
          </a:bodyPr>
          <a:lstStyle/>
          <a:p>
            <a:pPr marL="0" lvl="0" indent="0" algn="ctr">
              <a:lnSpc>
                <a:spcPts val="10200"/>
              </a:lnSpc>
              <a:spcBef>
                <a:spcPct val="0"/>
              </a:spcBef>
            </a:pPr>
            <a:r>
              <a:rPr lang="en-US" sz="8500" dirty="0">
                <a:solidFill>
                  <a:srgbClr val="000000"/>
                </a:solidFill>
                <a:latin typeface="IBM Plex Sans Bold"/>
              </a:rPr>
              <a:t>S</a:t>
            </a:r>
            <a:r>
              <a:rPr lang="en-US" sz="8500" u="none" dirty="0">
                <a:solidFill>
                  <a:srgbClr val="000000"/>
                </a:solidFill>
                <a:latin typeface="IBM Plex Sans Bold"/>
              </a:rPr>
              <a:t>ummary</a:t>
            </a:r>
          </a:p>
        </p:txBody>
      </p:sp>
      <p:sp>
        <p:nvSpPr>
          <p:cNvPr id="5" name="TextBox 5"/>
          <p:cNvSpPr txBox="1"/>
          <p:nvPr/>
        </p:nvSpPr>
        <p:spPr>
          <a:xfrm>
            <a:off x="1190404" y="2933700"/>
            <a:ext cx="15907192" cy="3973717"/>
          </a:xfrm>
          <a:prstGeom prst="rect">
            <a:avLst/>
          </a:prstGeom>
        </p:spPr>
        <p:txBody>
          <a:bodyPr wrap="square" lIns="0" tIns="0" rIns="0" bIns="0" rtlCol="0" anchor="t">
            <a:spAutoFit/>
          </a:bodyPr>
          <a:lstStyle/>
          <a:p>
            <a:pPr>
              <a:lnSpc>
                <a:spcPts val="3900"/>
              </a:lnSpc>
            </a:pPr>
            <a:r>
              <a:rPr lang="en-US" sz="3000" dirty="0">
                <a:solidFill>
                  <a:srgbClr val="000000"/>
                </a:solidFill>
                <a:latin typeface="IBM Plex Sans"/>
              </a:rPr>
              <a:t>The website will provide better options for users to search and manipulate their sequence so that they can know the type of tissue they are working on, discover if the owner of the genetic sequence has Lynch syndrome and determine the cancer type if any. Lynch syndrome mutation increases the risk of many types of cancer, especially colon cancer and endometrial cancer. Thus, predicting a patient's risk of developing these cancers is possible.</a:t>
            </a:r>
          </a:p>
          <a:p>
            <a:pPr>
              <a:lnSpc>
                <a:spcPts val="3900"/>
              </a:lnSpc>
            </a:pPr>
            <a:endParaRPr lang="en-US" sz="3000" dirty="0">
              <a:solidFill>
                <a:srgbClr val="000000"/>
              </a:solidFill>
              <a:latin typeface="IBM Plex Sans"/>
            </a:endParaRPr>
          </a:p>
          <a:p>
            <a:pPr>
              <a:lnSpc>
                <a:spcPts val="3900"/>
              </a:lnSpc>
            </a:pPr>
            <a:r>
              <a:rPr lang="en-US" sz="3000" dirty="0">
                <a:solidFill>
                  <a:srgbClr val="000000"/>
                </a:solidFill>
                <a:latin typeface="IBM Plex Sans SemiBold" panose="020B0703050203000203" pitchFamily="34" charset="0"/>
              </a:rPr>
              <a:t>For future works</a:t>
            </a:r>
            <a:r>
              <a:rPr lang="en-US" sz="3000" dirty="0">
                <a:solidFill>
                  <a:srgbClr val="000000"/>
                </a:solidFill>
                <a:latin typeface="IBM Plex Sans"/>
              </a:rPr>
              <a:t>, we intend to increase the number of tissues that the model can identify and to integrate the 2 models using docker in the backend during the development process.</a:t>
            </a:r>
          </a:p>
        </p:txBody>
      </p:sp>
    </p:spTree>
    <p:extLst>
      <p:ext uri="{BB962C8B-B14F-4D97-AF65-F5344CB8AC3E}">
        <p14:creationId xmlns:p14="http://schemas.microsoft.com/office/powerpoint/2010/main" val="117083142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b="68479"/>
          <a:stretch>
            <a:fillRect/>
          </a:stretch>
        </p:blipFill>
        <p:spPr>
          <a:xfrm rot="10800000">
            <a:off x="381000" y="-1011826"/>
            <a:ext cx="21239322" cy="4893203"/>
          </a:xfrm>
          <a:prstGeom prst="rect">
            <a:avLst/>
          </a:prstGeom>
        </p:spPr>
      </p:pic>
      <p:sp>
        <p:nvSpPr>
          <p:cNvPr id="10" name="TextBox 10"/>
          <p:cNvSpPr txBox="1"/>
          <p:nvPr/>
        </p:nvSpPr>
        <p:spPr>
          <a:xfrm>
            <a:off x="1066800" y="6413599"/>
            <a:ext cx="5105400" cy="2616101"/>
          </a:xfrm>
          <a:prstGeom prst="rect">
            <a:avLst/>
          </a:prstGeom>
        </p:spPr>
        <p:txBody>
          <a:bodyPr wrap="square" lIns="0" tIns="0" rIns="0" bIns="0" rtlCol="0" anchor="t">
            <a:spAutoFit/>
          </a:bodyPr>
          <a:lstStyle/>
          <a:p>
            <a:pPr marL="0" lvl="0" indent="0">
              <a:lnSpc>
                <a:spcPts val="10200"/>
              </a:lnSpc>
              <a:spcBef>
                <a:spcPct val="0"/>
              </a:spcBef>
            </a:pPr>
            <a:r>
              <a:rPr lang="en-US" sz="8500" u="none" dirty="0">
                <a:solidFill>
                  <a:srgbClr val="000000"/>
                </a:solidFill>
                <a:latin typeface="IBM Plex Sans"/>
              </a:rPr>
              <a:t>Team </a:t>
            </a:r>
            <a:r>
              <a:rPr lang="en-US" sz="8500" u="none" dirty="0">
                <a:solidFill>
                  <a:srgbClr val="000000"/>
                </a:solidFill>
                <a:latin typeface="IBM Plex Sans Bold"/>
              </a:rPr>
              <a:t>Members</a:t>
            </a:r>
          </a:p>
        </p:txBody>
      </p:sp>
      <p:pic>
        <p:nvPicPr>
          <p:cNvPr id="15" name="Picture 14" descr="Logo&#10;&#10;Description automatically generated">
            <a:extLst>
              <a:ext uri="{FF2B5EF4-FFF2-40B4-BE49-F238E27FC236}">
                <a16:creationId xmlns:a16="http://schemas.microsoft.com/office/drawing/2014/main" id="{C77A6CB8-59C5-A1FB-1B60-008066DF6FFD}"/>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6" name="TextBox 15">
            <a:extLst>
              <a:ext uri="{FF2B5EF4-FFF2-40B4-BE49-F238E27FC236}">
                <a16:creationId xmlns:a16="http://schemas.microsoft.com/office/drawing/2014/main" id="{9E55E760-F8F7-0DBF-7D63-4DD7E2346417}"/>
              </a:ext>
            </a:extLst>
          </p:cNvPr>
          <p:cNvSpPr txBox="1"/>
          <p:nvPr/>
        </p:nvSpPr>
        <p:spPr>
          <a:xfrm>
            <a:off x="9296400" y="2628900"/>
            <a:ext cx="4650632" cy="4546245"/>
          </a:xfrm>
          <a:prstGeom prst="rect">
            <a:avLst/>
          </a:prstGeom>
          <a:noFill/>
        </p:spPr>
        <p:txBody>
          <a:bodyPr wrap="none" rtlCol="0">
            <a:spAutoFit/>
          </a:bodyPr>
          <a:lstStyle/>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Mariam Adel </a:t>
            </a:r>
            <a:r>
              <a:rPr lang="en-US" sz="2800" dirty="0" err="1">
                <a:solidFill>
                  <a:srgbClr val="000000"/>
                </a:solidFill>
                <a:latin typeface="IBM Plex Sans" panose="020B0503050203000203" pitchFamily="34" charset="0"/>
              </a:rPr>
              <a:t>Abdelrazik</a:t>
            </a:r>
            <a:endParaRPr lang="en-US" sz="2800" dirty="0">
              <a:solidFill>
                <a:srgbClr val="000000"/>
              </a:solidFill>
              <a:latin typeface="IBM Plex Sans" panose="020B0503050203000203" pitchFamily="34" charset="0"/>
            </a:endParaRPr>
          </a:p>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Amira Emad Abdelhamid</a:t>
            </a:r>
          </a:p>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Ayat Saber Mohamed</a:t>
            </a:r>
          </a:p>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Marwa Gamal Salman</a:t>
            </a:r>
          </a:p>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Marwa Kamal Badri</a:t>
            </a:r>
          </a:p>
          <a:p>
            <a:pPr marL="457200" indent="-457200">
              <a:lnSpc>
                <a:spcPct val="150000"/>
              </a:lnSpc>
              <a:buFont typeface="Arial" panose="020B0604020202020204" pitchFamily="34" charset="0"/>
              <a:buChar char="•"/>
            </a:pPr>
            <a:r>
              <a:rPr lang="en-US" sz="2800" dirty="0" err="1">
                <a:solidFill>
                  <a:srgbClr val="000000"/>
                </a:solidFill>
                <a:latin typeface="IBM Plex Sans" panose="020B0503050203000203" pitchFamily="34" charset="0"/>
              </a:rPr>
              <a:t>Maha</a:t>
            </a:r>
            <a:r>
              <a:rPr lang="en-US" sz="2800" dirty="0">
                <a:solidFill>
                  <a:srgbClr val="000000"/>
                </a:solidFill>
                <a:latin typeface="IBM Plex Sans" panose="020B0503050203000203" pitchFamily="34" charset="0"/>
              </a:rPr>
              <a:t> Mamdouh Adli</a:t>
            </a:r>
          </a:p>
          <a:p>
            <a:pPr marL="457200" indent="-457200">
              <a:lnSpc>
                <a:spcPct val="150000"/>
              </a:lnSpc>
              <a:buFont typeface="Arial" panose="020B0604020202020204" pitchFamily="34" charset="0"/>
              <a:buChar char="•"/>
            </a:pPr>
            <a:r>
              <a:rPr lang="en-US" sz="2800" dirty="0">
                <a:solidFill>
                  <a:srgbClr val="000000"/>
                </a:solidFill>
                <a:latin typeface="IBM Plex Sans" panose="020B0503050203000203" pitchFamily="34" charset="0"/>
              </a:rPr>
              <a:t>Mai Ramadan Mohamed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4F4F4"/>
        </a:solidFill>
        <a:effectLst/>
      </p:bgPr>
    </p:bg>
    <p:spTree>
      <p:nvGrpSpPr>
        <p:cNvPr id="1" name=""/>
        <p:cNvGrpSpPr/>
        <p:nvPr/>
      </p:nvGrpSpPr>
      <p:grpSpPr>
        <a:xfrm>
          <a:off x="0" y="0"/>
          <a:ext cx="0" cy="0"/>
          <a:chOff x="0" y="0"/>
          <a:chExt cx="0" cy="0"/>
        </a:xfrm>
      </p:grpSpPr>
      <p:sp>
        <p:nvSpPr>
          <p:cNvPr id="5" name="AutoShape 5"/>
          <p:cNvSpPr/>
          <p:nvPr/>
        </p:nvSpPr>
        <p:spPr>
          <a:xfrm>
            <a:off x="0" y="10104444"/>
            <a:ext cx="18288000" cy="182556"/>
          </a:xfrm>
          <a:prstGeom prst="rect">
            <a:avLst/>
          </a:prstGeom>
          <a:solidFill>
            <a:srgbClr val="F24300"/>
          </a:solidFill>
        </p:spPr>
      </p:sp>
      <p:sp>
        <p:nvSpPr>
          <p:cNvPr id="19" name="TextBox 19"/>
          <p:cNvSpPr txBox="1"/>
          <p:nvPr/>
        </p:nvSpPr>
        <p:spPr>
          <a:xfrm>
            <a:off x="11243072" y="1009609"/>
            <a:ext cx="6016228" cy="1295384"/>
          </a:xfrm>
          <a:prstGeom prst="rect">
            <a:avLst/>
          </a:prstGeom>
        </p:spPr>
        <p:txBody>
          <a:bodyPr lIns="0" tIns="0" rIns="0" bIns="0" rtlCol="0" anchor="t">
            <a:spAutoFit/>
          </a:bodyPr>
          <a:lstStyle/>
          <a:p>
            <a:pPr marL="0" lvl="0" indent="0" algn="r">
              <a:lnSpc>
                <a:spcPts val="10200"/>
              </a:lnSpc>
              <a:spcBef>
                <a:spcPct val="0"/>
              </a:spcBef>
            </a:pPr>
            <a:r>
              <a:rPr lang="en-US" sz="8500" u="none">
                <a:solidFill>
                  <a:srgbClr val="000000"/>
                </a:solidFill>
                <a:latin typeface="IBM Plex Sans Bold"/>
              </a:rPr>
              <a:t>Agenda</a:t>
            </a:r>
          </a:p>
        </p:txBody>
      </p:sp>
      <p:pic>
        <p:nvPicPr>
          <p:cNvPr id="23" name="Picture 22" descr="Logo&#10;&#10;Description automatically generated">
            <a:extLst>
              <a:ext uri="{FF2B5EF4-FFF2-40B4-BE49-F238E27FC236}">
                <a16:creationId xmlns:a16="http://schemas.microsoft.com/office/drawing/2014/main" id="{82BD8757-102F-06E6-EE7B-FF9E2BCBD58B}"/>
              </a:ext>
            </a:extLst>
          </p:cNvPr>
          <p:cNvPicPr>
            <a:picLocks noChangeAspect="1"/>
          </p:cNvPicPr>
          <p:nvPr/>
        </p:nvPicPr>
        <p:blipFill>
          <a:blip r:embed="rId2">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2" name="TextBox 1">
            <a:extLst>
              <a:ext uri="{FF2B5EF4-FFF2-40B4-BE49-F238E27FC236}">
                <a16:creationId xmlns:a16="http://schemas.microsoft.com/office/drawing/2014/main" id="{0E6705D6-F87E-90FD-66FF-773600DE721B}"/>
              </a:ext>
            </a:extLst>
          </p:cNvPr>
          <p:cNvSpPr txBox="1"/>
          <p:nvPr/>
        </p:nvSpPr>
        <p:spPr>
          <a:xfrm>
            <a:off x="914400" y="5981700"/>
            <a:ext cx="19050000" cy="5483489"/>
          </a:xfrm>
          <a:prstGeom prst="rect">
            <a:avLst/>
          </a:prstGeom>
          <a:noFill/>
        </p:spPr>
        <p:txBody>
          <a:bodyPr wrap="square" numCol="2" rtlCol="0">
            <a:spAutoFit/>
          </a:bodyPr>
          <a:lstStyle/>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Overview</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Project Objectives</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Datasets</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project management style</a:t>
            </a:r>
          </a:p>
          <a:p>
            <a:pPr marL="742950" indent="-742950">
              <a:lnSpc>
                <a:spcPts val="5320"/>
              </a:lnSpc>
              <a:buFont typeface="+mj-lt"/>
              <a:buAutoNum type="arabicPeriod"/>
            </a:pPr>
            <a:endParaRPr lang="en-US" sz="4800" dirty="0">
              <a:solidFill>
                <a:srgbClr val="000000"/>
              </a:solidFill>
              <a:latin typeface="IBM Plex Sans Light" panose="020B0403050203000203" pitchFamily="34" charset="0"/>
            </a:endParaRPr>
          </a:p>
          <a:p>
            <a:pPr marL="742950" indent="-742950">
              <a:lnSpc>
                <a:spcPts val="5320"/>
              </a:lnSpc>
              <a:buFont typeface="+mj-lt"/>
              <a:buAutoNum type="arabicPeriod"/>
            </a:pPr>
            <a:endParaRPr lang="en-US" sz="4800" dirty="0">
              <a:solidFill>
                <a:srgbClr val="000000"/>
              </a:solidFill>
              <a:latin typeface="IBM Plex Sans Light" panose="020B0403050203000203" pitchFamily="34" charset="0"/>
            </a:endParaRPr>
          </a:p>
          <a:p>
            <a:pPr marL="742950" indent="-742950">
              <a:lnSpc>
                <a:spcPts val="5320"/>
              </a:lnSpc>
              <a:buFont typeface="+mj-lt"/>
              <a:buAutoNum type="arabicPeriod"/>
            </a:pPr>
            <a:endParaRPr lang="en-US" sz="4800" dirty="0">
              <a:solidFill>
                <a:srgbClr val="000000"/>
              </a:solidFill>
              <a:latin typeface="IBM Plex Sans Light" panose="020B0403050203000203" pitchFamily="34" charset="0"/>
            </a:endParaRPr>
          </a:p>
          <a:p>
            <a:pPr marL="742950" indent="-742950">
              <a:lnSpc>
                <a:spcPts val="5320"/>
              </a:lnSpc>
              <a:buFont typeface="+mj-lt"/>
              <a:buAutoNum type="arabicPeriod"/>
            </a:pPr>
            <a:endParaRPr lang="en-US" sz="4800" dirty="0">
              <a:solidFill>
                <a:srgbClr val="000000"/>
              </a:solidFill>
              <a:latin typeface="IBM Plex Sans Light" panose="020B0403050203000203" pitchFamily="34" charset="0"/>
            </a:endParaRP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Design</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The used tools</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Implementation</a:t>
            </a:r>
          </a:p>
          <a:p>
            <a:pPr marL="742950" indent="-742950">
              <a:lnSpc>
                <a:spcPts val="5320"/>
              </a:lnSpc>
              <a:buFont typeface="+mj-lt"/>
              <a:buAutoNum type="arabicPeriod"/>
            </a:pPr>
            <a:r>
              <a:rPr lang="en-US" sz="4800" dirty="0">
                <a:solidFill>
                  <a:srgbClr val="000000"/>
                </a:solidFill>
                <a:latin typeface="IBM Plex Sans Light" panose="020B0403050203000203" pitchFamily="34" charset="0"/>
              </a:rPr>
              <a:t>summary</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41041">
            <a:off x="-6521096" y="3918118"/>
            <a:ext cx="17614873" cy="17454738"/>
          </a:xfrm>
          <a:prstGeom prst="rect">
            <a:avLst/>
          </a:prstGeom>
        </p:spPr>
      </p:pic>
      <p:pic>
        <p:nvPicPr>
          <p:cNvPr id="3" name="Picture 3"/>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4010882">
            <a:off x="10077669" y="-13183640"/>
            <a:ext cx="17614873" cy="17454738"/>
          </a:xfrm>
          <a:prstGeom prst="rect">
            <a:avLst/>
          </a:prstGeom>
        </p:spPr>
      </p:pic>
      <p:pic>
        <p:nvPicPr>
          <p:cNvPr id="11" name="Picture 10" descr="Logo&#10;&#10;Description automatically generated">
            <a:extLst>
              <a:ext uri="{FF2B5EF4-FFF2-40B4-BE49-F238E27FC236}">
                <a16:creationId xmlns:a16="http://schemas.microsoft.com/office/drawing/2014/main" id="{528482D1-E1F2-B277-41D5-1FB0A507F868}"/>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2" name="TextBox 4">
            <a:extLst>
              <a:ext uri="{FF2B5EF4-FFF2-40B4-BE49-F238E27FC236}">
                <a16:creationId xmlns:a16="http://schemas.microsoft.com/office/drawing/2014/main" id="{18414A31-4A28-3D68-C353-063222B4DCDA}"/>
              </a:ext>
            </a:extLst>
          </p:cNvPr>
          <p:cNvSpPr txBox="1"/>
          <p:nvPr/>
        </p:nvSpPr>
        <p:spPr>
          <a:xfrm>
            <a:off x="3447608" y="4489475"/>
            <a:ext cx="11392785" cy="1308050"/>
          </a:xfrm>
          <a:prstGeom prst="rect">
            <a:avLst/>
          </a:prstGeom>
        </p:spPr>
        <p:txBody>
          <a:bodyPr lIns="0" tIns="0" rIns="0" bIns="0" rtlCol="0" anchor="t">
            <a:spAutoFit/>
          </a:bodyPr>
          <a:lstStyle/>
          <a:p>
            <a:pPr marL="0" lvl="0" indent="0" algn="ctr">
              <a:lnSpc>
                <a:spcPts val="10200"/>
              </a:lnSpc>
              <a:spcBef>
                <a:spcPct val="0"/>
              </a:spcBef>
            </a:pPr>
            <a:r>
              <a:rPr lang="en-US" sz="8500" u="none" dirty="0">
                <a:solidFill>
                  <a:srgbClr val="000000"/>
                </a:solidFill>
                <a:latin typeface="IBM Plex Sans Bold"/>
              </a:rPr>
              <a:t>Thank You!</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flipH="1">
            <a:off x="3132072" y="5954663"/>
            <a:ext cx="16260828" cy="10022583"/>
          </a:xfrm>
          <a:prstGeom prst="rect">
            <a:avLst/>
          </a:prstGeom>
        </p:spPr>
      </p:pic>
      <p:pic>
        <p:nvPicPr>
          <p:cNvPr id="11" name="Picture 10" descr="Logo&#10;&#10;Description automatically generated">
            <a:extLst>
              <a:ext uri="{FF2B5EF4-FFF2-40B4-BE49-F238E27FC236}">
                <a16:creationId xmlns:a16="http://schemas.microsoft.com/office/drawing/2014/main" id="{FA9FB2E5-12F9-0197-7046-025F32221433}"/>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13" name="Rectangle 12">
            <a:extLst>
              <a:ext uri="{FF2B5EF4-FFF2-40B4-BE49-F238E27FC236}">
                <a16:creationId xmlns:a16="http://schemas.microsoft.com/office/drawing/2014/main" id="{72A6C3A3-FE38-404F-BEEA-BB841FD22E18}"/>
              </a:ext>
            </a:extLst>
          </p:cNvPr>
          <p:cNvSpPr/>
          <p:nvPr/>
        </p:nvSpPr>
        <p:spPr>
          <a:xfrm>
            <a:off x="1331569" y="1943100"/>
            <a:ext cx="15624863" cy="6858000"/>
          </a:xfrm>
          <a:prstGeom prst="rect">
            <a:avLst/>
          </a:prstGeom>
          <a:solidFill>
            <a:schemeClr val="bg1">
              <a:alpha val="70000"/>
            </a:schemeClr>
          </a:solidFill>
          <a:ln>
            <a:noFill/>
          </a:ln>
          <a:effectLst>
            <a:glow>
              <a:schemeClr val="accent1">
                <a:alpha val="40000"/>
              </a:schemeClr>
            </a:glow>
            <a:reflection stA="0" endPos="65000" dist="50800" dir="5400000" sy="-100000" algn="bl" rotWithShape="0"/>
            <a:softEdge rad="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5EC45FE5-C87D-86B0-8837-AABFC37A44D1}"/>
              </a:ext>
            </a:extLst>
          </p:cNvPr>
          <p:cNvSpPr txBox="1"/>
          <p:nvPr/>
        </p:nvSpPr>
        <p:spPr>
          <a:xfrm>
            <a:off x="1605947" y="2660710"/>
            <a:ext cx="15076107" cy="4154984"/>
          </a:xfrm>
          <a:prstGeom prst="rect">
            <a:avLst/>
          </a:prstGeom>
          <a:noFill/>
        </p:spPr>
        <p:txBody>
          <a:bodyPr wrap="square" rtlCol="0">
            <a:spAutoFit/>
          </a:bodyPr>
          <a:lstStyle/>
          <a:p>
            <a:r>
              <a:rPr lang="en-US" sz="2400" dirty="0"/>
              <a:t>Our project aims to identify the specific cell tissue that the sample was conducted from and analysis the sample using machine learning to identify whether the carrier has lynch syndrome or not. our model can identify any sample that are conducted from ascites, pancreas, human brain and mouse brain. the lynch syndrome identification model can check whether the carrier has this syndrome or not through a machine learning model.</a:t>
            </a:r>
          </a:p>
          <a:p>
            <a:r>
              <a:rPr lang="en-US" sz="2400" dirty="0"/>
              <a:t>Lynch syndrome is due to inherited changes (mutations) in genes that affect DNA mismatch repair, a process that fixes mistakes made when DNA is copied. These genes (MLHL, MSH2, MSH6, PMS2, and EPCAM) normally protect you from getting certain cancers, but some mutations in these genes prevent them from working properly. people with Lynch syndrome are more likely to get colorectal cancer and other cancers, and at a younger age (before 50), According to the Centers of Disease Control and Prevention (CDC), Lynch syndrome causes about 4,200 colorectal cancers and 1,800 uterine (endometrial) cancers per year.</a:t>
            </a:r>
          </a:p>
          <a:p>
            <a:endParaRPr lang="en-US" sz="2400" dirty="0"/>
          </a:p>
        </p:txBody>
      </p:sp>
      <p:sp>
        <p:nvSpPr>
          <p:cNvPr id="7" name="TextBox 7"/>
          <p:cNvSpPr txBox="1"/>
          <p:nvPr/>
        </p:nvSpPr>
        <p:spPr>
          <a:xfrm>
            <a:off x="1062937" y="7976653"/>
            <a:ext cx="5116777" cy="1308050"/>
          </a:xfrm>
          <a:prstGeom prst="rect">
            <a:avLst/>
          </a:prstGeom>
        </p:spPr>
        <p:txBody>
          <a:bodyPr lIns="0" tIns="0" rIns="0" bIns="0" rtlCol="0" anchor="t">
            <a:spAutoFit/>
          </a:bodyPr>
          <a:lstStyle/>
          <a:p>
            <a:pPr marL="0" lvl="0" indent="0">
              <a:lnSpc>
                <a:spcPts val="10200"/>
              </a:lnSpc>
              <a:spcBef>
                <a:spcPct val="0"/>
              </a:spcBef>
            </a:pPr>
            <a:r>
              <a:rPr lang="en-US" sz="8500" dirty="0">
                <a:solidFill>
                  <a:srgbClr val="000000"/>
                </a:solidFill>
                <a:latin typeface="IBM Plex Sans Bold"/>
              </a:rPr>
              <a:t>Overview</a:t>
            </a:r>
            <a:endParaRPr lang="en-US" sz="8500" u="none" dirty="0">
              <a:solidFill>
                <a:srgbClr val="000000"/>
              </a:solidFill>
              <a:latin typeface="IBM Plex Sans Bo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7"/>
          <p:cNvSpPr txBox="1"/>
          <p:nvPr/>
        </p:nvSpPr>
        <p:spPr>
          <a:xfrm>
            <a:off x="1028700" y="6438900"/>
            <a:ext cx="5448300" cy="2616101"/>
          </a:xfrm>
          <a:prstGeom prst="rect">
            <a:avLst/>
          </a:prstGeom>
        </p:spPr>
        <p:txBody>
          <a:bodyPr wrap="square" lIns="0" tIns="0" rIns="0" bIns="0" rtlCol="0" anchor="t">
            <a:spAutoFit/>
          </a:bodyPr>
          <a:lstStyle/>
          <a:p>
            <a:pPr marL="0" lvl="0" indent="0">
              <a:lnSpc>
                <a:spcPts val="10200"/>
              </a:lnSpc>
              <a:spcBef>
                <a:spcPct val="0"/>
              </a:spcBef>
            </a:pPr>
            <a:r>
              <a:rPr lang="en-US" sz="8500" u="none" dirty="0">
                <a:solidFill>
                  <a:srgbClr val="000000"/>
                </a:solidFill>
                <a:latin typeface="IBM Plex Sans"/>
              </a:rPr>
              <a:t>Project </a:t>
            </a:r>
            <a:r>
              <a:rPr lang="en-US" sz="8500" u="none" dirty="0">
                <a:solidFill>
                  <a:srgbClr val="000000"/>
                </a:solidFill>
                <a:latin typeface="IBM Plex Sans Bold"/>
              </a:rPr>
              <a:t>Objectives</a:t>
            </a:r>
          </a:p>
        </p:txBody>
      </p:sp>
      <p:pic>
        <p:nvPicPr>
          <p:cNvPr id="11" name="Picture 10" descr="Logo&#10;&#10;Description automatically generated">
            <a:extLst>
              <a:ext uri="{FF2B5EF4-FFF2-40B4-BE49-F238E27FC236}">
                <a16:creationId xmlns:a16="http://schemas.microsoft.com/office/drawing/2014/main" id="{FA9FB2E5-12F9-0197-7046-025F32221433}"/>
              </a:ext>
            </a:extLst>
          </p:cNvPr>
          <p:cNvPicPr>
            <a:picLocks noChangeAspect="1"/>
          </p:cNvPicPr>
          <p:nvPr/>
        </p:nvPicPr>
        <p:blipFill>
          <a:blip r:embed="rId2">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8" name="TextBox 7">
            <a:extLst>
              <a:ext uri="{FF2B5EF4-FFF2-40B4-BE49-F238E27FC236}">
                <a16:creationId xmlns:a16="http://schemas.microsoft.com/office/drawing/2014/main" id="{FA2ADC22-1F8A-6B06-D973-B969F76B404A}"/>
              </a:ext>
            </a:extLst>
          </p:cNvPr>
          <p:cNvSpPr txBox="1"/>
          <p:nvPr/>
        </p:nvSpPr>
        <p:spPr>
          <a:xfrm>
            <a:off x="8020050" y="2503034"/>
            <a:ext cx="8667750" cy="5280933"/>
          </a:xfrm>
          <a:prstGeom prst="rect">
            <a:avLst/>
          </a:prstGeom>
          <a:noFill/>
        </p:spPr>
        <p:txBody>
          <a:bodyPr wrap="square" rtlCol="0">
            <a:spAutoFit/>
          </a:bodyPr>
          <a:lstStyle/>
          <a:p>
            <a:pPr>
              <a:lnSpc>
                <a:spcPts val="5320"/>
              </a:lnSpc>
            </a:pPr>
            <a:r>
              <a:rPr lang="en-US" sz="2800" dirty="0">
                <a:solidFill>
                  <a:srgbClr val="000000"/>
                </a:solidFill>
                <a:latin typeface="IBM Plex Sans SemiBold" panose="020B0703050203000203" pitchFamily="34" charset="0"/>
              </a:rPr>
              <a:t>Our proposed project is supposed to meet these objectives:</a:t>
            </a:r>
          </a:p>
          <a:p>
            <a:pPr marL="742950" indent="-742950">
              <a:lnSpc>
                <a:spcPts val="5320"/>
              </a:lnSpc>
              <a:buFont typeface="+mj-lt"/>
              <a:buAutoNum type="arabicPeriod"/>
            </a:pPr>
            <a:r>
              <a:rPr lang="en-US" sz="2800" dirty="0">
                <a:solidFill>
                  <a:srgbClr val="000000"/>
                </a:solidFill>
                <a:latin typeface="IBM Plex Sans" panose="020B0503050203000203" pitchFamily="34" charset="0"/>
              </a:rPr>
              <a:t>identify the specific cell tissue that the sample was conducted from</a:t>
            </a:r>
            <a:r>
              <a:rPr lang="ar-EG" sz="2800" dirty="0">
                <a:solidFill>
                  <a:srgbClr val="000000"/>
                </a:solidFill>
                <a:latin typeface="IBM Plex Sans" panose="020B0503050203000203" pitchFamily="34" charset="0"/>
              </a:rPr>
              <a:t>.</a:t>
            </a:r>
          </a:p>
          <a:p>
            <a:pPr marL="742950" indent="-742950">
              <a:lnSpc>
                <a:spcPts val="5320"/>
              </a:lnSpc>
              <a:buFont typeface="+mj-lt"/>
              <a:buAutoNum type="arabicPeriod"/>
            </a:pPr>
            <a:r>
              <a:rPr lang="en-US" sz="2800" dirty="0">
                <a:solidFill>
                  <a:srgbClr val="000000"/>
                </a:solidFill>
                <a:latin typeface="IBM Plex Sans" panose="020B0503050203000203" pitchFamily="34" charset="0"/>
              </a:rPr>
              <a:t>identify whether the sample owner has lynch syndrome or not.</a:t>
            </a:r>
            <a:endParaRPr lang="ar-EG" sz="2800" dirty="0">
              <a:solidFill>
                <a:srgbClr val="000000"/>
              </a:solidFill>
              <a:latin typeface="IBM Plex Sans" panose="020B0503050203000203" pitchFamily="34" charset="0"/>
            </a:endParaRPr>
          </a:p>
          <a:p>
            <a:pPr marL="742950" indent="-742950">
              <a:lnSpc>
                <a:spcPts val="5320"/>
              </a:lnSpc>
              <a:buFont typeface="+mj-lt"/>
              <a:buAutoNum type="arabicPeriod"/>
            </a:pPr>
            <a:r>
              <a:rPr lang="en-US" sz="2800" dirty="0">
                <a:solidFill>
                  <a:srgbClr val="000000"/>
                </a:solidFill>
                <a:latin typeface="IBM Plex Sans" panose="020B0503050203000203" pitchFamily="34" charset="0"/>
              </a:rPr>
              <a:t>Identify the cancer type the sample owner has.</a:t>
            </a:r>
          </a:p>
          <a:p>
            <a:endParaRPr lang="en-US" sz="2800" dirty="0"/>
          </a:p>
        </p:txBody>
      </p:sp>
      <p:pic>
        <p:nvPicPr>
          <p:cNvPr id="9" name="Picture 3">
            <a:extLst>
              <a:ext uri="{FF2B5EF4-FFF2-40B4-BE49-F238E27FC236}">
                <a16:creationId xmlns:a16="http://schemas.microsoft.com/office/drawing/2014/main" id="{F9B3ED1C-AC4F-F899-E05F-37BA3CDE3377}"/>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17589118">
            <a:off x="10699957" y="3221214"/>
            <a:ext cx="17614873" cy="17454738"/>
          </a:xfrm>
          <a:prstGeom prst="rect">
            <a:avLst/>
          </a:prstGeom>
        </p:spPr>
      </p:pic>
    </p:spTree>
    <p:extLst>
      <p:ext uri="{BB962C8B-B14F-4D97-AF65-F5344CB8AC3E}">
        <p14:creationId xmlns:p14="http://schemas.microsoft.com/office/powerpoint/2010/main" val="1416377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19843831" flipH="1">
            <a:off x="8346298" y="6650011"/>
            <a:ext cx="16260828" cy="10022583"/>
          </a:xfrm>
          <a:prstGeom prst="rect">
            <a:avLst/>
          </a:prstGeom>
        </p:spPr>
      </p:pic>
      <p:sp>
        <p:nvSpPr>
          <p:cNvPr id="7" name="TextBox 7"/>
          <p:cNvSpPr txBox="1"/>
          <p:nvPr/>
        </p:nvSpPr>
        <p:spPr>
          <a:xfrm>
            <a:off x="1131623" y="7721650"/>
            <a:ext cx="5116777" cy="1308050"/>
          </a:xfrm>
          <a:prstGeom prst="rect">
            <a:avLst/>
          </a:prstGeom>
        </p:spPr>
        <p:txBody>
          <a:bodyPr lIns="0" tIns="0" rIns="0" bIns="0" rtlCol="0" anchor="t">
            <a:spAutoFit/>
          </a:bodyPr>
          <a:lstStyle/>
          <a:p>
            <a:pPr marL="0" lvl="0" indent="0">
              <a:lnSpc>
                <a:spcPts val="10200"/>
              </a:lnSpc>
              <a:spcBef>
                <a:spcPct val="0"/>
              </a:spcBef>
            </a:pPr>
            <a:r>
              <a:rPr lang="en-US" sz="8500" u="none" dirty="0">
                <a:solidFill>
                  <a:srgbClr val="000000"/>
                </a:solidFill>
                <a:latin typeface="IBM Plex Sans Bold"/>
              </a:rPr>
              <a:t>Datasets</a:t>
            </a:r>
          </a:p>
        </p:txBody>
      </p:sp>
      <p:pic>
        <p:nvPicPr>
          <p:cNvPr id="11" name="Picture 10" descr="Logo&#10;&#10;Description automatically generated">
            <a:extLst>
              <a:ext uri="{FF2B5EF4-FFF2-40B4-BE49-F238E27FC236}">
                <a16:creationId xmlns:a16="http://schemas.microsoft.com/office/drawing/2014/main" id="{FA9FB2E5-12F9-0197-7046-025F32221433}"/>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
        <p:nvSpPr>
          <p:cNvPr id="8" name="TextBox 7">
            <a:extLst>
              <a:ext uri="{FF2B5EF4-FFF2-40B4-BE49-F238E27FC236}">
                <a16:creationId xmlns:a16="http://schemas.microsoft.com/office/drawing/2014/main" id="{464B3428-8F33-154A-C5E8-949F94C68A76}"/>
              </a:ext>
            </a:extLst>
          </p:cNvPr>
          <p:cNvSpPr txBox="1"/>
          <p:nvPr/>
        </p:nvSpPr>
        <p:spPr>
          <a:xfrm>
            <a:off x="8072437" y="3086100"/>
            <a:ext cx="8382000" cy="2954655"/>
          </a:xfrm>
          <a:prstGeom prst="rect">
            <a:avLst/>
          </a:prstGeom>
          <a:noFill/>
        </p:spPr>
        <p:txBody>
          <a:bodyPr wrap="square" rtlCol="0">
            <a:spAutoFit/>
          </a:bodyPr>
          <a:lstStyle/>
          <a:p>
            <a:r>
              <a:rPr lang="en-US" sz="2800" dirty="0">
                <a:solidFill>
                  <a:srgbClr val="000000"/>
                </a:solidFill>
                <a:latin typeface="IBM Plex Sans" panose="020B0503050203000203" pitchFamily="34" charset="0"/>
              </a:rPr>
              <a:t>The used datasets for training the tissue model were real world data conducted from Healthy Donors and the lynch syndrome model was trained on data conducted from lynch syndrome mutation carriers and mutation-free samples provided by </a:t>
            </a:r>
            <a:r>
              <a:rPr lang="en-US" sz="2800" dirty="0" err="1">
                <a:solidFill>
                  <a:srgbClr val="000000"/>
                </a:solidFill>
                <a:latin typeface="IBM Plex Sans" panose="020B0503050203000203" pitchFamily="34" charset="0"/>
              </a:rPr>
              <a:t>pubmed</a:t>
            </a:r>
            <a:r>
              <a:rPr lang="en-US" sz="2800" dirty="0">
                <a:solidFill>
                  <a:srgbClr val="000000"/>
                </a:solidFill>
                <a:latin typeface="IBM Plex Sans" panose="020B0503050203000203" pitchFamily="34" charset="0"/>
              </a:rPr>
              <a:t> central(PMC).</a:t>
            </a:r>
          </a:p>
          <a:p>
            <a:endParaRPr lang="en-US" dirty="0"/>
          </a:p>
        </p:txBody>
      </p:sp>
    </p:spTree>
    <p:extLst>
      <p:ext uri="{BB962C8B-B14F-4D97-AF65-F5344CB8AC3E}">
        <p14:creationId xmlns:p14="http://schemas.microsoft.com/office/powerpoint/2010/main" val="29925486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699680" y="-1470403"/>
            <a:ext cx="14026196" cy="11628992"/>
          </a:xfrm>
          <a:prstGeom prst="rect">
            <a:avLst/>
          </a:prstGeom>
        </p:spPr>
      </p:pic>
      <p:grpSp>
        <p:nvGrpSpPr>
          <p:cNvPr id="3" name="Group 3"/>
          <p:cNvGrpSpPr/>
          <p:nvPr/>
        </p:nvGrpSpPr>
        <p:grpSpPr>
          <a:xfrm>
            <a:off x="2409604" y="4037879"/>
            <a:ext cx="13468792" cy="2211243"/>
            <a:chOff x="0" y="0"/>
            <a:chExt cx="17958389" cy="2948324"/>
          </a:xfrm>
        </p:grpSpPr>
        <p:sp>
          <p:nvSpPr>
            <p:cNvPr id="4" name="TextBox 4"/>
            <p:cNvSpPr txBox="1"/>
            <p:nvPr/>
          </p:nvSpPr>
          <p:spPr>
            <a:xfrm>
              <a:off x="0" y="0"/>
              <a:ext cx="17958389" cy="1828877"/>
            </a:xfrm>
            <a:prstGeom prst="rect">
              <a:avLst/>
            </a:prstGeom>
          </p:spPr>
          <p:txBody>
            <a:bodyPr wrap="square" lIns="0" tIns="0" rIns="0" bIns="0" rtlCol="0" anchor="t">
              <a:spAutoFit/>
            </a:bodyPr>
            <a:lstStyle/>
            <a:p>
              <a:pPr marL="0" lvl="0" indent="0" algn="ctr">
                <a:lnSpc>
                  <a:spcPts val="10200"/>
                </a:lnSpc>
                <a:spcBef>
                  <a:spcPct val="0"/>
                </a:spcBef>
              </a:pPr>
              <a:r>
                <a:rPr lang="en-US" sz="12000" u="none" dirty="0">
                  <a:solidFill>
                    <a:srgbClr val="000000"/>
                  </a:solidFill>
                  <a:latin typeface="IBM Plex Sans Bold"/>
                </a:rPr>
                <a:t>Agile</a:t>
              </a:r>
              <a:endParaRPr lang="en-US" sz="12000" dirty="0">
                <a:solidFill>
                  <a:srgbClr val="000000"/>
                </a:solidFill>
                <a:latin typeface="IBM Plex Sans"/>
              </a:endParaRPr>
            </a:p>
          </p:txBody>
        </p:sp>
        <p:sp>
          <p:nvSpPr>
            <p:cNvPr id="5" name="TextBox 5"/>
            <p:cNvSpPr txBox="1"/>
            <p:nvPr/>
          </p:nvSpPr>
          <p:spPr>
            <a:xfrm>
              <a:off x="1384005" y="2317980"/>
              <a:ext cx="15190380" cy="630344"/>
            </a:xfrm>
            <a:prstGeom prst="rect">
              <a:avLst/>
            </a:prstGeom>
          </p:spPr>
          <p:txBody>
            <a:bodyPr lIns="0" tIns="0" rIns="0" bIns="0" rtlCol="0" anchor="t">
              <a:spAutoFit/>
            </a:bodyPr>
            <a:lstStyle/>
            <a:p>
              <a:pPr algn="ctr">
                <a:lnSpc>
                  <a:spcPts val="3900"/>
                </a:lnSpc>
              </a:pPr>
              <a:r>
                <a:rPr lang="en-US" sz="3000" dirty="0">
                  <a:solidFill>
                    <a:srgbClr val="000000"/>
                  </a:solidFill>
                  <a:latin typeface="IBM Plex Sans"/>
                </a:rPr>
                <a:t>project management style</a:t>
              </a:r>
            </a:p>
          </p:txBody>
        </p:sp>
      </p:grpSp>
      <p:pic>
        <p:nvPicPr>
          <p:cNvPr id="12" name="Picture 11" descr="Logo&#10;&#10;Description automatically generated">
            <a:extLst>
              <a:ext uri="{FF2B5EF4-FFF2-40B4-BE49-F238E27FC236}">
                <a16:creationId xmlns:a16="http://schemas.microsoft.com/office/drawing/2014/main" id="{DE87B102-E6E2-C831-EE06-9D451C2C3CF6}"/>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AutoShape 8"/>
          <p:cNvSpPr/>
          <p:nvPr/>
        </p:nvSpPr>
        <p:spPr>
          <a:xfrm>
            <a:off x="0" y="0"/>
            <a:ext cx="7962901" cy="10287000"/>
          </a:xfrm>
          <a:prstGeom prst="rect">
            <a:avLst/>
          </a:prstGeom>
          <a:solidFill>
            <a:srgbClr val="F4F4F4"/>
          </a:solidFill>
        </p:spPr>
      </p:sp>
      <p:sp>
        <p:nvSpPr>
          <p:cNvPr id="9" name="TextBox 9"/>
          <p:cNvSpPr txBox="1"/>
          <p:nvPr/>
        </p:nvSpPr>
        <p:spPr>
          <a:xfrm>
            <a:off x="1115045" y="7721650"/>
            <a:ext cx="5590555" cy="1308050"/>
          </a:xfrm>
          <a:prstGeom prst="rect">
            <a:avLst/>
          </a:prstGeom>
        </p:spPr>
        <p:txBody>
          <a:bodyPr lIns="0" tIns="0" rIns="0" bIns="0" rtlCol="0" anchor="b">
            <a:spAutoFit/>
          </a:bodyPr>
          <a:lstStyle/>
          <a:p>
            <a:pPr marL="0" lvl="0" indent="0">
              <a:lnSpc>
                <a:spcPts val="10200"/>
              </a:lnSpc>
              <a:spcBef>
                <a:spcPct val="0"/>
              </a:spcBef>
            </a:pPr>
            <a:r>
              <a:rPr lang="en-US" sz="8500" u="none" dirty="0">
                <a:solidFill>
                  <a:srgbClr val="000000"/>
                </a:solidFill>
                <a:latin typeface="IBM Plex Sans Bold"/>
              </a:rPr>
              <a:t>Design</a:t>
            </a:r>
          </a:p>
        </p:txBody>
      </p:sp>
      <p:pic>
        <p:nvPicPr>
          <p:cNvPr id="25" name="Picture 24" descr="Logo&#10;&#10;Description automatically generated">
            <a:extLst>
              <a:ext uri="{FF2B5EF4-FFF2-40B4-BE49-F238E27FC236}">
                <a16:creationId xmlns:a16="http://schemas.microsoft.com/office/drawing/2014/main" id="{04CBD44B-C74C-D15C-95DE-26A6786B24D9}"/>
              </a:ext>
            </a:extLst>
          </p:cNvPr>
          <p:cNvPicPr>
            <a:picLocks noChangeAspect="1"/>
          </p:cNvPicPr>
          <p:nvPr/>
        </p:nvPicPr>
        <p:blipFill>
          <a:blip r:embed="rId2">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pic>
        <p:nvPicPr>
          <p:cNvPr id="27" name="Picture 26">
            <a:extLst>
              <a:ext uri="{FF2B5EF4-FFF2-40B4-BE49-F238E27FC236}">
                <a16:creationId xmlns:a16="http://schemas.microsoft.com/office/drawing/2014/main" id="{79778C55-D0C9-2159-2231-1BB185C03FF4}"/>
              </a:ext>
            </a:extLst>
          </p:cNvPr>
          <p:cNvPicPr>
            <a:picLocks noChangeAspect="1"/>
          </p:cNvPicPr>
          <p:nvPr/>
        </p:nvPicPr>
        <p:blipFill>
          <a:blip r:embed="rId3"/>
          <a:stretch>
            <a:fillRect/>
          </a:stretch>
        </p:blipFill>
        <p:spPr>
          <a:xfrm>
            <a:off x="8382000" y="120318"/>
            <a:ext cx="9677400" cy="10046365"/>
          </a:xfrm>
          <a:prstGeom prst="rect">
            <a:avLst/>
          </a:prstGeom>
          <a:ln>
            <a:solidFill>
              <a:schemeClr val="accent1">
                <a:lumMod val="40000"/>
                <a:lumOff val="60000"/>
              </a:schemeClr>
            </a:solidFill>
          </a:ln>
        </p:spPr>
      </p:pic>
      <p:sp>
        <p:nvSpPr>
          <p:cNvPr id="28" name="TextBox 27">
            <a:extLst>
              <a:ext uri="{FF2B5EF4-FFF2-40B4-BE49-F238E27FC236}">
                <a16:creationId xmlns:a16="http://schemas.microsoft.com/office/drawing/2014/main" id="{E88212FB-A501-8C79-560D-EBFE22D42D3F}"/>
              </a:ext>
            </a:extLst>
          </p:cNvPr>
          <p:cNvSpPr txBox="1"/>
          <p:nvPr/>
        </p:nvSpPr>
        <p:spPr>
          <a:xfrm>
            <a:off x="1057472" y="3257371"/>
            <a:ext cx="6438900" cy="1200329"/>
          </a:xfrm>
          <a:prstGeom prst="rect">
            <a:avLst/>
          </a:prstGeom>
          <a:noFill/>
        </p:spPr>
        <p:txBody>
          <a:bodyPr wrap="square" rtlCol="0">
            <a:spAutoFit/>
          </a:bodyPr>
          <a:lstStyle/>
          <a:p>
            <a:r>
              <a:rPr lang="en-US" dirty="0">
                <a:hlinkClick r:id="rId4"/>
              </a:rPr>
              <a:t>https://www.figma.com/proto/oT8TXTfzPdFdBE8edMTdmj/Graduation-project?page-id=0%3A1&amp;node-id=3%3A2&amp;viewport=-2274%2C1375%2C0.5&amp;scaling=scale-down&amp;starting-point-node-id=3%3A2</a:t>
            </a:r>
            <a:r>
              <a:rPr lang="ar-EG" dirty="0"/>
              <a:t> </a:t>
            </a: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5699680" y="-1470403"/>
            <a:ext cx="14026196" cy="11628992"/>
          </a:xfrm>
          <a:prstGeom prst="rect">
            <a:avLst/>
          </a:prstGeom>
        </p:spPr>
      </p:pic>
      <p:grpSp>
        <p:nvGrpSpPr>
          <p:cNvPr id="3" name="Group 3"/>
          <p:cNvGrpSpPr/>
          <p:nvPr/>
        </p:nvGrpSpPr>
        <p:grpSpPr>
          <a:xfrm>
            <a:off x="2409604" y="3214703"/>
            <a:ext cx="13468792" cy="3857594"/>
            <a:chOff x="0" y="0"/>
            <a:chExt cx="17958389" cy="5143459"/>
          </a:xfrm>
        </p:grpSpPr>
        <p:sp>
          <p:nvSpPr>
            <p:cNvPr id="4" name="TextBox 4"/>
            <p:cNvSpPr txBox="1"/>
            <p:nvPr/>
          </p:nvSpPr>
          <p:spPr>
            <a:xfrm>
              <a:off x="0" y="0"/>
              <a:ext cx="17958389" cy="5143459"/>
            </a:xfrm>
            <a:prstGeom prst="rect">
              <a:avLst/>
            </a:prstGeom>
          </p:spPr>
          <p:txBody>
            <a:bodyPr wrap="square" lIns="0" tIns="0" rIns="0" bIns="0" rtlCol="0" anchor="t">
              <a:spAutoFit/>
            </a:bodyPr>
            <a:lstStyle/>
            <a:p>
              <a:pPr marL="0" lvl="0" indent="0" algn="ctr">
                <a:lnSpc>
                  <a:spcPts val="10200"/>
                </a:lnSpc>
                <a:spcBef>
                  <a:spcPct val="0"/>
                </a:spcBef>
              </a:pPr>
              <a:r>
                <a:rPr lang="en-US" sz="8000" u="none" dirty="0">
                  <a:solidFill>
                    <a:srgbClr val="000000"/>
                  </a:solidFill>
                  <a:latin typeface="IBM Plex Sans Bold"/>
                </a:rPr>
                <a:t>deep-learning </a:t>
              </a:r>
              <a:r>
                <a:rPr lang="en-US" sz="8000" u="none" dirty="0">
                  <a:solidFill>
                    <a:srgbClr val="000000"/>
                  </a:solidFill>
                  <a:latin typeface="IBM Plex Sans Light" panose="020B0403050203000203" pitchFamily="34" charset="0"/>
                </a:rPr>
                <a:t>and</a:t>
              </a:r>
              <a:r>
                <a:rPr lang="en-US" sz="8000" u="none" dirty="0">
                  <a:solidFill>
                    <a:srgbClr val="000000"/>
                  </a:solidFill>
                  <a:latin typeface="IBM Plex Sans Bold"/>
                </a:rPr>
                <a:t> machine learning </a:t>
              </a:r>
              <a:r>
                <a:rPr lang="en-US" sz="8000" dirty="0">
                  <a:solidFill>
                    <a:srgbClr val="000000"/>
                  </a:solidFill>
                  <a:latin typeface="IBM Plex Sans Light" panose="020B0403050203000203" pitchFamily="34" charset="0"/>
                </a:rPr>
                <a:t>using</a:t>
              </a:r>
              <a:r>
                <a:rPr lang="en-US" sz="8000" u="none" dirty="0">
                  <a:solidFill>
                    <a:srgbClr val="000000"/>
                  </a:solidFill>
                  <a:latin typeface="IBM Plex Sans Bold"/>
                </a:rPr>
                <a:t> python</a:t>
              </a:r>
            </a:p>
            <a:p>
              <a:pPr marL="0" lvl="0" indent="0" algn="ctr">
                <a:lnSpc>
                  <a:spcPts val="10200"/>
                </a:lnSpc>
                <a:spcBef>
                  <a:spcPct val="0"/>
                </a:spcBef>
              </a:pPr>
              <a:endParaRPr lang="en-US" sz="8000" dirty="0">
                <a:solidFill>
                  <a:srgbClr val="000000"/>
                </a:solidFill>
                <a:latin typeface="IBM Plex Sans"/>
              </a:endParaRPr>
            </a:p>
          </p:txBody>
        </p:sp>
        <p:sp>
          <p:nvSpPr>
            <p:cNvPr id="5" name="TextBox 5"/>
            <p:cNvSpPr txBox="1"/>
            <p:nvPr/>
          </p:nvSpPr>
          <p:spPr>
            <a:xfrm>
              <a:off x="1384005" y="3979550"/>
              <a:ext cx="15190380" cy="666849"/>
            </a:xfrm>
            <a:prstGeom prst="rect">
              <a:avLst/>
            </a:prstGeom>
          </p:spPr>
          <p:txBody>
            <a:bodyPr lIns="0" tIns="0" rIns="0" bIns="0" rtlCol="0" anchor="t">
              <a:spAutoFit/>
            </a:bodyPr>
            <a:lstStyle/>
            <a:p>
              <a:pPr algn="ctr">
                <a:lnSpc>
                  <a:spcPts val="3900"/>
                </a:lnSpc>
              </a:pPr>
              <a:r>
                <a:rPr lang="en-US" sz="3600" dirty="0">
                  <a:solidFill>
                    <a:srgbClr val="000000"/>
                  </a:solidFill>
                  <a:latin typeface="IBM Plex Sans"/>
                </a:rPr>
                <a:t>The used tools</a:t>
              </a:r>
            </a:p>
          </p:txBody>
        </p:sp>
      </p:grpSp>
      <p:pic>
        <p:nvPicPr>
          <p:cNvPr id="12" name="Picture 11" descr="Logo&#10;&#10;Description automatically generated">
            <a:extLst>
              <a:ext uri="{FF2B5EF4-FFF2-40B4-BE49-F238E27FC236}">
                <a16:creationId xmlns:a16="http://schemas.microsoft.com/office/drawing/2014/main" id="{DE87B102-E6E2-C831-EE06-9D451C2C3CF6}"/>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spTree>
    <p:extLst>
      <p:ext uri="{BB962C8B-B14F-4D97-AF65-F5344CB8AC3E}">
        <p14:creationId xmlns:p14="http://schemas.microsoft.com/office/powerpoint/2010/main" val="1729102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2" name="Picture 2"/>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382263" y="-1779210"/>
            <a:ext cx="12008614" cy="10502078"/>
          </a:xfrm>
          <a:prstGeom prst="rect">
            <a:avLst/>
          </a:prstGeom>
        </p:spPr>
      </p:pic>
      <p:sp>
        <p:nvSpPr>
          <p:cNvPr id="4" name="TextBox 4"/>
          <p:cNvSpPr txBox="1"/>
          <p:nvPr/>
        </p:nvSpPr>
        <p:spPr>
          <a:xfrm>
            <a:off x="1104900" y="6515100"/>
            <a:ext cx="10325100" cy="2503955"/>
          </a:xfrm>
          <a:prstGeom prst="rect">
            <a:avLst/>
          </a:prstGeom>
        </p:spPr>
        <p:txBody>
          <a:bodyPr wrap="square" lIns="0" tIns="0" rIns="0" bIns="0" rtlCol="0" anchor="b">
            <a:spAutoFit/>
          </a:bodyPr>
          <a:lstStyle/>
          <a:p>
            <a:pPr marL="0" lvl="0" indent="0">
              <a:lnSpc>
                <a:spcPts val="10200"/>
              </a:lnSpc>
              <a:spcBef>
                <a:spcPct val="0"/>
              </a:spcBef>
            </a:pPr>
            <a:r>
              <a:rPr lang="en-US" sz="6600" u="none" dirty="0">
                <a:solidFill>
                  <a:srgbClr val="000000"/>
                </a:solidFill>
                <a:latin typeface="IBM Plex Sans Bold"/>
              </a:rPr>
              <a:t>Implementation</a:t>
            </a:r>
          </a:p>
          <a:p>
            <a:pPr marL="0" lvl="0" indent="0">
              <a:lnSpc>
                <a:spcPts val="10200"/>
              </a:lnSpc>
              <a:spcBef>
                <a:spcPct val="0"/>
              </a:spcBef>
            </a:pPr>
            <a:r>
              <a:rPr lang="en-US" sz="4800" u="none" dirty="0">
                <a:solidFill>
                  <a:srgbClr val="000000"/>
                </a:solidFill>
                <a:latin typeface="IBM Plex Sans"/>
              </a:rPr>
              <a:t>(System Architecture)</a:t>
            </a:r>
            <a:endParaRPr lang="en-US" sz="4800" u="none" dirty="0">
              <a:solidFill>
                <a:srgbClr val="000000"/>
              </a:solidFill>
              <a:latin typeface="IBM Plex Sans Bold"/>
            </a:endParaRPr>
          </a:p>
        </p:txBody>
      </p:sp>
      <p:pic>
        <p:nvPicPr>
          <p:cNvPr id="11" name="Picture 10" descr="Logo&#10;&#10;Description automatically generated">
            <a:extLst>
              <a:ext uri="{FF2B5EF4-FFF2-40B4-BE49-F238E27FC236}">
                <a16:creationId xmlns:a16="http://schemas.microsoft.com/office/drawing/2014/main" id="{BDFC7FBF-980D-A480-4519-6EED17186001}"/>
              </a:ext>
            </a:extLst>
          </p:cNvPr>
          <p:cNvPicPr>
            <a:picLocks noChangeAspect="1"/>
          </p:cNvPicPr>
          <p:nvPr/>
        </p:nvPicPr>
        <p:blipFill>
          <a:blip r:embed="rId4">
            <a:duotone>
              <a:prstClr val="black"/>
              <a:schemeClr val="tx1">
                <a:lumMod val="95000"/>
                <a:lumOff val="5000"/>
                <a:tint val="45000"/>
                <a:satMod val="400000"/>
              </a:schemeClr>
            </a:duotone>
            <a:extLst>
              <a:ext uri="{28A0092B-C50C-407E-A947-70E740481C1C}">
                <a14:useLocalDpi xmlns:a14="http://schemas.microsoft.com/office/drawing/2010/main" val="0"/>
              </a:ext>
            </a:extLst>
          </a:blip>
          <a:stretch>
            <a:fillRect/>
          </a:stretch>
        </p:blipFill>
        <p:spPr>
          <a:xfrm>
            <a:off x="609600" y="723618"/>
            <a:ext cx="2089635" cy="1422316"/>
          </a:xfrm>
          <a:prstGeom prst="rect">
            <a:avLst/>
          </a:prstGeom>
        </p:spPr>
      </p:pic>
      <p:pic>
        <p:nvPicPr>
          <p:cNvPr id="3" name="Picture 2" descr="Graphical user interface, diagram&#10;&#10;Description automatically generated">
            <a:extLst>
              <a:ext uri="{FF2B5EF4-FFF2-40B4-BE49-F238E27FC236}">
                <a16:creationId xmlns:a16="http://schemas.microsoft.com/office/drawing/2014/main" id="{90861A8E-EF23-2CB4-CCF2-E3888B8FD326}"/>
              </a:ext>
            </a:extLst>
          </p:cNvPr>
          <p:cNvPicPr>
            <a:picLocks noChangeAspect="1"/>
          </p:cNvPicPr>
          <p:nvPr/>
        </p:nvPicPr>
        <p:blipFill rotWithShape="1">
          <a:blip r:embed="rId5">
            <a:extLst>
              <a:ext uri="{28A0092B-C50C-407E-A947-70E740481C1C}">
                <a14:useLocalDpi xmlns:a14="http://schemas.microsoft.com/office/drawing/2010/main" val="0"/>
              </a:ext>
            </a:extLst>
          </a:blip>
          <a:srcRect r="14927"/>
          <a:stretch/>
        </p:blipFill>
        <p:spPr>
          <a:xfrm>
            <a:off x="9169400" y="495300"/>
            <a:ext cx="7511565" cy="8829537"/>
          </a:xfrm>
          <a:prstGeom prst="rect">
            <a:avLst/>
          </a:prstGeom>
          <a:solidFill>
            <a:schemeClr val="bg1">
              <a:alpha val="80000"/>
            </a:schemeClr>
          </a:solidFill>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247</TotalTime>
  <Words>593</Words>
  <Application>Microsoft Office PowerPoint</Application>
  <PresentationFormat>Custom</PresentationFormat>
  <Paragraphs>74</Paragraphs>
  <Slides>20</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20</vt:i4>
      </vt:variant>
    </vt:vector>
  </HeadingPairs>
  <TitlesOfParts>
    <vt:vector size="27" baseType="lpstr">
      <vt:lpstr>IBM Plex Sans Light</vt:lpstr>
      <vt:lpstr>Calibri</vt:lpstr>
      <vt:lpstr>IBM Plex Sans</vt:lpstr>
      <vt:lpstr>IBM Plex Sans Bold</vt:lpstr>
      <vt:lpstr>Arial</vt:lpstr>
      <vt:lpstr>IBM Plex Sans SemiBold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Orange White Modular Abstract Strategy Deck Business Presentation</dc:title>
  <dc:creator>Amira Emad</dc:creator>
  <cp:lastModifiedBy>Amira Emad</cp:lastModifiedBy>
  <cp:revision>10</cp:revision>
  <dcterms:created xsi:type="dcterms:W3CDTF">2006-08-16T00:00:00Z</dcterms:created>
  <dcterms:modified xsi:type="dcterms:W3CDTF">2023-02-12T23:05:34Z</dcterms:modified>
  <dc:identifier>DAFaM9v38kw</dc:identifier>
</cp:coreProperties>
</file>

<file path=docProps/thumbnail.jpeg>
</file>